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2" r:id="rId2"/>
    <p:sldId id="285" r:id="rId3"/>
    <p:sldId id="267" r:id="rId4"/>
    <p:sldId id="279" r:id="rId5"/>
    <p:sldId id="281" r:id="rId6"/>
    <p:sldId id="274" r:id="rId7"/>
    <p:sldId id="276" r:id="rId8"/>
    <p:sldId id="278" r:id="rId9"/>
    <p:sldId id="283" r:id="rId10"/>
    <p:sldId id="284" r:id="rId11"/>
    <p:sldId id="259" r:id="rId12"/>
    <p:sldId id="262" r:id="rId13"/>
    <p:sldId id="261" r:id="rId14"/>
    <p:sldId id="289" r:id="rId15"/>
    <p:sldId id="264" r:id="rId16"/>
    <p:sldId id="287" r:id="rId17"/>
    <p:sldId id="273" r:id="rId18"/>
    <p:sldId id="272" r:id="rId19"/>
    <p:sldId id="271" r:id="rId20"/>
    <p:sldId id="277" r:id="rId21"/>
    <p:sldId id="257" r:id="rId22"/>
    <p:sldId id="288" r:id="rId23"/>
  </p:sldIdLst>
  <p:sldSz cx="7772400" cy="100584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4" userDrawn="1">
          <p15:clr>
            <a:srgbClr val="A4A3A4"/>
          </p15:clr>
        </p15:guide>
        <p15:guide id="2" pos="2448" userDrawn="1">
          <p15:clr>
            <a:srgbClr val="A4A3A4"/>
          </p15:clr>
        </p15:guide>
        <p15:guide id="3" pos="4608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60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B49"/>
    <a:srgbClr val="DA3542"/>
    <a:srgbClr val="094E9B"/>
    <a:srgbClr val="A68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24"/>
    <p:restoredTop sz="94659"/>
  </p:normalViewPr>
  <p:slideViewPr>
    <p:cSldViewPr snapToGrid="0" snapToObjects="1" showGuides="1">
      <p:cViewPr varScale="1">
        <p:scale>
          <a:sx n="61" d="100"/>
          <a:sy n="61" d="100"/>
        </p:scale>
        <p:origin x="2148" y="78"/>
      </p:cViewPr>
      <p:guideLst>
        <p:guide orient="horz" pos="744"/>
        <p:guide pos="2448"/>
        <p:guide pos="4608"/>
        <p:guide pos="288"/>
        <p:guide orient="horz" pos="60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1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9" y="0"/>
            <a:ext cx="4160520" cy="367031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11ED5CA1-FC20-5947-9D92-280C125EA3F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8100" y="914400"/>
            <a:ext cx="190500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520440"/>
            <a:ext cx="7680960" cy="2880361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0"/>
            <a:ext cx="4160520" cy="367030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9" y="6948170"/>
            <a:ext cx="4160520" cy="367030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4ECFD0D7-6496-D548-AF65-65E2D94F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1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YOUR OWN QR CODE:</a:t>
            </a:r>
          </a:p>
          <a:p>
            <a:r>
              <a:rPr lang="en-US" dirty="0"/>
              <a:t>RIGHT CLICK ON QR CODE – SELECT CHANGE PICTURE – FROM A FILE – CHOOSE YOUR SAVED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FD0D7-6496-D548-AF65-65E2D94F97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7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FD0D7-6496-D548-AF65-65E2D94F97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2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2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01" indent="0" algn="ctr">
              <a:buNone/>
              <a:defRPr sz="1700"/>
            </a:lvl2pPr>
            <a:lvl3pPr marL="777202" indent="0" algn="ctr">
              <a:buNone/>
              <a:defRPr sz="1530"/>
            </a:lvl3pPr>
            <a:lvl4pPr marL="1165803" indent="0" algn="ctr">
              <a:buNone/>
              <a:defRPr sz="1360"/>
            </a:lvl4pPr>
            <a:lvl5pPr marL="1554404" indent="0" algn="ctr">
              <a:buNone/>
              <a:defRPr sz="1360"/>
            </a:lvl5pPr>
            <a:lvl6pPr marL="1943005" indent="0" algn="ctr">
              <a:buNone/>
              <a:defRPr sz="1360"/>
            </a:lvl6pPr>
            <a:lvl7pPr marL="2331606" indent="0" algn="ctr">
              <a:buNone/>
              <a:defRPr sz="1360"/>
            </a:lvl7pPr>
            <a:lvl8pPr marL="2720207" indent="0" algn="ctr">
              <a:buNone/>
              <a:defRPr sz="1360"/>
            </a:lvl8pPr>
            <a:lvl9pPr marL="3108808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1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6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5" y="535518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4" y="535518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8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6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6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0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02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0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0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005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60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20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808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1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4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535520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01" indent="0">
              <a:buNone/>
              <a:defRPr sz="1700" b="1"/>
            </a:lvl2pPr>
            <a:lvl3pPr marL="777202" indent="0">
              <a:buNone/>
              <a:defRPr sz="1530" b="1"/>
            </a:lvl3pPr>
            <a:lvl4pPr marL="1165803" indent="0">
              <a:buNone/>
              <a:defRPr sz="1360" b="1"/>
            </a:lvl4pPr>
            <a:lvl5pPr marL="1554404" indent="0">
              <a:buNone/>
              <a:defRPr sz="1360" b="1"/>
            </a:lvl5pPr>
            <a:lvl6pPr marL="1943005" indent="0">
              <a:buNone/>
              <a:defRPr sz="1360" b="1"/>
            </a:lvl6pPr>
            <a:lvl7pPr marL="2331606" indent="0">
              <a:buNone/>
              <a:defRPr sz="1360" b="1"/>
            </a:lvl7pPr>
            <a:lvl8pPr marL="2720207" indent="0">
              <a:buNone/>
              <a:defRPr sz="1360" b="1"/>
            </a:lvl8pPr>
            <a:lvl9pPr marL="3108808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01" indent="0">
              <a:buNone/>
              <a:defRPr sz="1700" b="1"/>
            </a:lvl2pPr>
            <a:lvl3pPr marL="777202" indent="0">
              <a:buNone/>
              <a:defRPr sz="1530" b="1"/>
            </a:lvl3pPr>
            <a:lvl4pPr marL="1165803" indent="0">
              <a:buNone/>
              <a:defRPr sz="1360" b="1"/>
            </a:lvl4pPr>
            <a:lvl5pPr marL="1554404" indent="0">
              <a:buNone/>
              <a:defRPr sz="1360" b="1"/>
            </a:lvl5pPr>
            <a:lvl6pPr marL="1943005" indent="0">
              <a:buNone/>
              <a:defRPr sz="1360" b="1"/>
            </a:lvl6pPr>
            <a:lvl7pPr marL="2331606" indent="0">
              <a:buNone/>
              <a:defRPr sz="1360" b="1"/>
            </a:lvl7pPr>
            <a:lvl8pPr marL="2720207" indent="0">
              <a:buNone/>
              <a:defRPr sz="1360" b="1"/>
            </a:lvl8pPr>
            <a:lvl9pPr marL="3108808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2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8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5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7"/>
            <a:ext cx="3934778" cy="7147982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6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01" indent="0">
              <a:buNone/>
              <a:defRPr sz="1190"/>
            </a:lvl2pPr>
            <a:lvl3pPr marL="777202" indent="0">
              <a:buNone/>
              <a:defRPr sz="1020"/>
            </a:lvl3pPr>
            <a:lvl4pPr marL="1165803" indent="0">
              <a:buNone/>
              <a:defRPr sz="850"/>
            </a:lvl4pPr>
            <a:lvl5pPr marL="1554404" indent="0">
              <a:buNone/>
              <a:defRPr sz="850"/>
            </a:lvl5pPr>
            <a:lvl6pPr marL="1943005" indent="0">
              <a:buNone/>
              <a:defRPr sz="850"/>
            </a:lvl6pPr>
            <a:lvl7pPr marL="2331606" indent="0">
              <a:buNone/>
              <a:defRPr sz="850"/>
            </a:lvl7pPr>
            <a:lvl8pPr marL="2720207" indent="0">
              <a:buNone/>
              <a:defRPr sz="850"/>
            </a:lvl8pPr>
            <a:lvl9pPr marL="3108808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1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7"/>
            <a:ext cx="3934778" cy="7147982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01" indent="0">
              <a:buNone/>
              <a:defRPr sz="2380"/>
            </a:lvl2pPr>
            <a:lvl3pPr marL="777202" indent="0">
              <a:buNone/>
              <a:defRPr sz="2040"/>
            </a:lvl3pPr>
            <a:lvl4pPr marL="1165803" indent="0">
              <a:buNone/>
              <a:defRPr sz="1700"/>
            </a:lvl4pPr>
            <a:lvl5pPr marL="1554404" indent="0">
              <a:buNone/>
              <a:defRPr sz="1700"/>
            </a:lvl5pPr>
            <a:lvl6pPr marL="1943005" indent="0">
              <a:buNone/>
              <a:defRPr sz="1700"/>
            </a:lvl6pPr>
            <a:lvl7pPr marL="2331606" indent="0">
              <a:buNone/>
              <a:defRPr sz="1700"/>
            </a:lvl7pPr>
            <a:lvl8pPr marL="2720207" indent="0">
              <a:buNone/>
              <a:defRPr sz="1700"/>
            </a:lvl8pPr>
            <a:lvl9pPr marL="3108808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6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01" indent="0">
              <a:buNone/>
              <a:defRPr sz="1190"/>
            </a:lvl2pPr>
            <a:lvl3pPr marL="777202" indent="0">
              <a:buNone/>
              <a:defRPr sz="1020"/>
            </a:lvl3pPr>
            <a:lvl4pPr marL="1165803" indent="0">
              <a:buNone/>
              <a:defRPr sz="850"/>
            </a:lvl4pPr>
            <a:lvl5pPr marL="1554404" indent="0">
              <a:buNone/>
              <a:defRPr sz="850"/>
            </a:lvl5pPr>
            <a:lvl6pPr marL="1943005" indent="0">
              <a:buNone/>
              <a:defRPr sz="850"/>
            </a:lvl6pPr>
            <a:lvl7pPr marL="2331606" indent="0">
              <a:buNone/>
              <a:defRPr sz="850"/>
            </a:lvl7pPr>
            <a:lvl8pPr marL="2720207" indent="0">
              <a:buNone/>
              <a:defRPr sz="850"/>
            </a:lvl8pPr>
            <a:lvl9pPr marL="3108808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0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AB71-7583-6C44-8A41-72C0AB10E7E4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4A1B1-F2DA-5F46-9390-7178A2C98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1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02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01" indent="-194301" algn="l" defTabSz="777202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02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03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03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04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305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5906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508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109" indent="-194301" algn="l" defTabSz="777202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01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02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03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04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005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606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207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808" algn="l" defTabSz="777202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393"/>
            <a:ext cx="7772095" cy="100587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509DE-2D4D-4B82-ABA0-860C79BD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78" y="4359965"/>
            <a:ext cx="1710828" cy="2040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8FA64-2D4D-405F-AA0C-6C8435BB3364}"/>
              </a:ext>
            </a:extLst>
          </p:cNvPr>
          <p:cNvSpPr txBox="1"/>
          <p:nvPr/>
        </p:nvSpPr>
        <p:spPr>
          <a:xfrm>
            <a:off x="1213856" y="6659216"/>
            <a:ext cx="3079847" cy="12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Presented By:</a:t>
            </a:r>
          </a:p>
          <a:p>
            <a:r>
              <a:rPr lang="en-US" sz="2000" dirty="0">
                <a:latin typeface="+mj-lt"/>
              </a:rPr>
              <a:t>Your Name Here, Realtor®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+mj-lt"/>
              </a:rPr>
              <a:t>555.555.5555 | your-email-address.com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+mj-lt"/>
              </a:rPr>
              <a:t>DRE #00000000</a:t>
            </a:r>
          </a:p>
        </p:txBody>
      </p:sp>
    </p:spTree>
    <p:extLst>
      <p:ext uri="{BB962C8B-B14F-4D97-AF65-F5344CB8AC3E}">
        <p14:creationId xmlns:p14="http://schemas.microsoft.com/office/powerpoint/2010/main" val="374621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DCE287-CCCD-094E-A13B-951CB3681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93" y="5625"/>
            <a:ext cx="7763706" cy="100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88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27B471-60AA-334D-9915-8DB1E4E3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285" y="660400"/>
            <a:ext cx="1496291" cy="1496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52AFD-31DA-9042-BEC6-3E4C859C19EC}"/>
              </a:ext>
            </a:extLst>
          </p:cNvPr>
          <p:cNvSpPr txBox="1"/>
          <p:nvPr/>
        </p:nvSpPr>
        <p:spPr>
          <a:xfrm>
            <a:off x="485275" y="1579327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NAME]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2F084-A3D9-7743-AC2F-F0E0F5B9C98E}"/>
              </a:ext>
            </a:extLst>
          </p:cNvPr>
          <p:cNvSpPr txBox="1"/>
          <p:nvPr/>
        </p:nvSpPr>
        <p:spPr>
          <a:xfrm>
            <a:off x="4639198" y="1058655"/>
            <a:ext cx="1631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 ESTATE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019A9-DC28-4545-B7EE-5F82D10D6873}"/>
              </a:ext>
            </a:extLst>
          </p:cNvPr>
          <p:cNvSpPr txBox="1"/>
          <p:nvPr/>
        </p:nvSpPr>
        <p:spPr>
          <a:xfrm>
            <a:off x="4631576" y="793900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REDEFINING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768A4-7A64-E745-8217-4BAA901D1186}"/>
              </a:ext>
            </a:extLst>
          </p:cNvPr>
          <p:cNvSpPr txBox="1"/>
          <p:nvPr/>
        </p:nvSpPr>
        <p:spPr>
          <a:xfrm>
            <a:off x="1876226" y="1850397"/>
            <a:ext cx="1218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REALTOR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2" charset="2"/>
              </a:rPr>
              <a:t>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C1D6D-51F7-FE40-8FCD-6F88EA72B951}"/>
              </a:ext>
            </a:extLst>
          </p:cNvPr>
          <p:cNvSpPr txBox="1"/>
          <p:nvPr/>
        </p:nvSpPr>
        <p:spPr>
          <a:xfrm>
            <a:off x="692727" y="3075618"/>
            <a:ext cx="63869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BIO]</a:t>
            </a:r>
          </a:p>
          <a:p>
            <a:endParaRPr lang="en-US" sz="1400" b="1" dirty="0">
              <a:solidFill>
                <a:srgbClr val="094E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70DB11-DCF7-472D-AC0E-2ABB60E0FF18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308B50-51A7-4127-85D3-CA8B22EBFA53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0DA526-17E1-4F74-B431-B45A02452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592140-2887-49DA-B1EE-F0D63117E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92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0BE10-56B7-7F4E-A29B-7854FCB550D2}"/>
              </a:ext>
            </a:extLst>
          </p:cNvPr>
          <p:cNvSpPr txBox="1"/>
          <p:nvPr/>
        </p:nvSpPr>
        <p:spPr>
          <a:xfrm>
            <a:off x="3895570" y="378691"/>
            <a:ext cx="3479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NAME]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2AFD4-1B65-DE46-BBF5-C99330037C85}"/>
              </a:ext>
            </a:extLst>
          </p:cNvPr>
          <p:cNvSpPr/>
          <p:nvPr/>
        </p:nvSpPr>
        <p:spPr>
          <a:xfrm>
            <a:off x="3489041" y="748023"/>
            <a:ext cx="38862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IN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7C39D-FC6F-D549-B386-98E8415F2575}"/>
              </a:ext>
            </a:extLst>
          </p:cNvPr>
          <p:cNvSpPr/>
          <p:nvPr/>
        </p:nvSpPr>
        <p:spPr>
          <a:xfrm>
            <a:off x="1188606" y="1065003"/>
            <a:ext cx="618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HOMES SOLD  |  $ VOLUME IN SALES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A08639-06BF-7B4C-9D9C-1540C90D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4" y="2717742"/>
            <a:ext cx="7576869" cy="6086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5C893C-0898-654D-B6E2-F2A6BC361BDF}"/>
              </a:ext>
            </a:extLst>
          </p:cNvPr>
          <p:cNvSpPr/>
          <p:nvPr/>
        </p:nvSpPr>
        <p:spPr>
          <a:xfrm>
            <a:off x="1596875" y="1465113"/>
            <a:ext cx="23795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# OF HOMES SOLD]</a:t>
            </a:r>
          </a:p>
          <a:p>
            <a:endParaRPr lang="en-US" b="1" dirty="0">
              <a:solidFill>
                <a:srgbClr val="094E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4818B-B7CD-F44E-9732-FD2303D95EEC}"/>
              </a:ext>
            </a:extLst>
          </p:cNvPr>
          <p:cNvSpPr/>
          <p:nvPr/>
        </p:nvSpPr>
        <p:spPr>
          <a:xfrm>
            <a:off x="4384662" y="1465113"/>
            <a:ext cx="29109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$  VOLUME SOLD]</a:t>
            </a:r>
          </a:p>
          <a:p>
            <a:endParaRPr lang="en-US" b="1" dirty="0">
              <a:solidFill>
                <a:srgbClr val="094E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963C1-1B95-4576-AC53-8144D92B4876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0E8B2-F557-42D3-82B4-E7859AC59221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D33246-65E0-4CC8-ADC8-CC68EAC46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6FA11C-4874-4BCF-96B4-B91FB3B5D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99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891486-4A35-1845-B159-3FC38C3927CC}"/>
              </a:ext>
            </a:extLst>
          </p:cNvPr>
          <p:cNvSpPr txBox="1"/>
          <p:nvPr/>
        </p:nvSpPr>
        <p:spPr>
          <a:xfrm>
            <a:off x="3183837" y="378691"/>
            <a:ext cx="419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OTHERS HAVE SAID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D933A5-5175-4E4A-AE32-82058DF06DEA}"/>
              </a:ext>
            </a:extLst>
          </p:cNvPr>
          <p:cNvSpPr txBox="1"/>
          <p:nvPr/>
        </p:nvSpPr>
        <p:spPr>
          <a:xfrm>
            <a:off x="455781" y="990516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8E52E-CCD5-4449-9C6D-50C7771574DE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8EEE57-67F5-4782-99B5-7F522F512294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7C39F2-563E-429F-B797-7A8C0B3E2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F1D688-9E5A-490A-9A44-52BDFCFAA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8505D4C-3DE5-443A-9386-B234DC5CFAF9}"/>
              </a:ext>
            </a:extLst>
          </p:cNvPr>
          <p:cNvSpPr txBox="1"/>
          <p:nvPr/>
        </p:nvSpPr>
        <p:spPr>
          <a:xfrm>
            <a:off x="455781" y="2976278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33937-15F0-4458-8395-70D9AD1FFFC2}"/>
              </a:ext>
            </a:extLst>
          </p:cNvPr>
          <p:cNvSpPr txBox="1"/>
          <p:nvPr/>
        </p:nvSpPr>
        <p:spPr>
          <a:xfrm>
            <a:off x="455781" y="6947802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54267-8BF7-44FD-83CA-7167F539AF1A}"/>
              </a:ext>
            </a:extLst>
          </p:cNvPr>
          <p:cNvSpPr txBox="1"/>
          <p:nvPr/>
        </p:nvSpPr>
        <p:spPr>
          <a:xfrm>
            <a:off x="455781" y="4962040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</p:spTree>
    <p:extLst>
      <p:ext uri="{BB962C8B-B14F-4D97-AF65-F5344CB8AC3E}">
        <p14:creationId xmlns:p14="http://schemas.microsoft.com/office/powerpoint/2010/main" val="26296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891486-4A35-1845-B159-3FC38C3927CC}"/>
              </a:ext>
            </a:extLst>
          </p:cNvPr>
          <p:cNvSpPr txBox="1"/>
          <p:nvPr/>
        </p:nvSpPr>
        <p:spPr>
          <a:xfrm>
            <a:off x="3183837" y="378691"/>
            <a:ext cx="419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OTHERS HAVE SAID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D933A5-5175-4E4A-AE32-82058DF06DEA}"/>
              </a:ext>
            </a:extLst>
          </p:cNvPr>
          <p:cNvSpPr txBox="1"/>
          <p:nvPr/>
        </p:nvSpPr>
        <p:spPr>
          <a:xfrm>
            <a:off x="455781" y="990516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8E52E-CCD5-4449-9C6D-50C7771574DE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8EEE57-67F5-4782-99B5-7F522F512294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7C39F2-563E-429F-B797-7A8C0B3E2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F1D688-9E5A-490A-9A44-52BDFCFAA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8505D4C-3DE5-443A-9386-B234DC5CFAF9}"/>
              </a:ext>
            </a:extLst>
          </p:cNvPr>
          <p:cNvSpPr txBox="1"/>
          <p:nvPr/>
        </p:nvSpPr>
        <p:spPr>
          <a:xfrm>
            <a:off x="455781" y="2976278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33937-15F0-4458-8395-70D9AD1FFFC2}"/>
              </a:ext>
            </a:extLst>
          </p:cNvPr>
          <p:cNvSpPr txBox="1"/>
          <p:nvPr/>
        </p:nvSpPr>
        <p:spPr>
          <a:xfrm>
            <a:off x="455781" y="6947802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54267-8BF7-44FD-83CA-7167F539AF1A}"/>
              </a:ext>
            </a:extLst>
          </p:cNvPr>
          <p:cNvSpPr txBox="1"/>
          <p:nvPr/>
        </p:nvSpPr>
        <p:spPr>
          <a:xfrm>
            <a:off x="455781" y="4962040"/>
            <a:ext cx="686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NAME, </a:t>
            </a:r>
            <a:r>
              <a:rPr lang="en-US" i="1" spc="3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Buyer/Seller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[Click here to add testimonial/review]</a:t>
            </a:r>
          </a:p>
        </p:txBody>
      </p:sp>
    </p:spTree>
    <p:extLst>
      <p:ext uri="{BB962C8B-B14F-4D97-AF65-F5344CB8AC3E}">
        <p14:creationId xmlns:p14="http://schemas.microsoft.com/office/powerpoint/2010/main" val="92112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F6C60B-EFC4-3A49-BB98-BDB46FC24DC1}"/>
              </a:ext>
            </a:extLst>
          </p:cNvPr>
          <p:cNvSpPr txBox="1"/>
          <p:nvPr/>
        </p:nvSpPr>
        <p:spPr>
          <a:xfrm>
            <a:off x="470919" y="5646191"/>
            <a:ext cx="6587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CLIENT’S PHOTO,  TESTIMONIAL OR REVIEW]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E55B81-12EF-7744-A724-349D0F734BDD}"/>
              </a:ext>
            </a:extLst>
          </p:cNvPr>
          <p:cNvSpPr/>
          <p:nvPr/>
        </p:nvSpPr>
        <p:spPr>
          <a:xfrm>
            <a:off x="3296474" y="8681391"/>
            <a:ext cx="3762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-INSERT YOUR CLIENT’S NAME</a:t>
            </a:r>
          </a:p>
        </p:txBody>
      </p:sp>
      <p:pic>
        <p:nvPicPr>
          <p:cNvPr id="9" name="Picture 8" descr="A picture containing indoor, person, table, young&#10;&#10;Description automatically generated">
            <a:extLst>
              <a:ext uri="{FF2B5EF4-FFF2-40B4-BE49-F238E27FC236}">
                <a16:creationId xmlns:a16="http://schemas.microsoft.com/office/drawing/2014/main" id="{6D63DDE6-E3A2-8843-AAB0-BDDD5837C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771870" cy="51761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548FF8-7A05-4E98-AE7B-A5FFD81B7217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A64C3F-2648-4330-97E8-C9054F2CB6AE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4C6007-FA16-4DF1-A284-4CAA9C46A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502B71-D93D-406C-A5E8-72E3094A1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63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E5DE7E-2008-C84D-AAE5-52AB17164683}"/>
              </a:ext>
            </a:extLst>
          </p:cNvPr>
          <p:cNvSpPr txBox="1"/>
          <p:nvPr/>
        </p:nvSpPr>
        <p:spPr>
          <a:xfrm>
            <a:off x="2154068" y="378691"/>
            <a:ext cx="5221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PROFESSIONAL ON YOUR SIDE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75762-DFDA-4849-8452-27B760F24715}"/>
              </a:ext>
            </a:extLst>
          </p:cNvPr>
          <p:cNvSpPr/>
          <p:nvPr/>
        </p:nvSpPr>
        <p:spPr>
          <a:xfrm>
            <a:off x="1188606" y="743371"/>
            <a:ext cx="618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ROLE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51070-9B52-DD45-90BE-CCBF6AD1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1465"/>
            <a:ext cx="7772400" cy="131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DB6C7-FD31-BA43-BB2C-46A609606D1D}"/>
              </a:ext>
            </a:extLst>
          </p:cNvPr>
          <p:cNvSpPr txBox="1"/>
          <p:nvPr/>
        </p:nvSpPr>
        <p:spPr>
          <a:xfrm>
            <a:off x="497166" y="4973770"/>
            <a:ext cx="185650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 the greatest exposure for your property to qualified buyers, I utilize “Cross Platform Marketing”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20B7B-759C-674B-A804-64B910B8256E}"/>
              </a:ext>
            </a:extLst>
          </p:cNvPr>
          <p:cNvSpPr txBox="1"/>
          <p:nvPr/>
        </p:nvSpPr>
        <p:spPr>
          <a:xfrm>
            <a:off x="2927463" y="4973771"/>
            <a:ext cx="18565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fiduciary duty to act in your best interest, always maintaining confidentiality and loyalty to you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 for your best interests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the best possible price and terms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5482D3-6DF3-C649-A635-BF0F4454F91E}"/>
              </a:ext>
            </a:extLst>
          </p:cNvPr>
          <p:cNvSpPr txBox="1"/>
          <p:nvPr/>
        </p:nvSpPr>
        <p:spPr>
          <a:xfrm>
            <a:off x="5357760" y="4973770"/>
            <a:ext cx="18565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Advise you in the real estate transaction process. Sharing the best resources and approach to solve challenges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 Relations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Escrow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7EAE53-B424-C541-ABA7-90D82D690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94" y="1512501"/>
            <a:ext cx="1496291" cy="1496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B4BBEC-96D9-5F4F-B024-6B27C5080C89}"/>
              </a:ext>
            </a:extLst>
          </p:cNvPr>
          <p:cNvSpPr txBox="1"/>
          <p:nvPr/>
        </p:nvSpPr>
        <p:spPr>
          <a:xfrm>
            <a:off x="3840136" y="2441864"/>
            <a:ext cx="24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NAME,</a:t>
            </a:r>
          </a:p>
          <a:p>
            <a:r>
              <a:rPr lang="en-US" sz="14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INFO, PHONE]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EF060-97E1-490F-A950-A506FF05815B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A22F7F-F84E-4C64-B7E6-6FBB66C7BE40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C67F648-B0E0-41CE-9F47-259E585A6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8180AC-7463-4196-A8BA-1B4221F13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1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AF8208-7F11-4D4D-A2E5-000DDA1B6259}"/>
              </a:ext>
            </a:extLst>
          </p:cNvPr>
          <p:cNvSpPr txBox="1"/>
          <p:nvPr/>
        </p:nvSpPr>
        <p:spPr>
          <a:xfrm>
            <a:off x="3120550" y="365991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MARKETING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2E452-966A-F041-9D8E-A9733ABF9BB3}"/>
              </a:ext>
            </a:extLst>
          </p:cNvPr>
          <p:cNvSpPr/>
          <p:nvPr/>
        </p:nvSpPr>
        <p:spPr>
          <a:xfrm>
            <a:off x="1188606" y="730671"/>
            <a:ext cx="618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EFFORT, MAX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1A49F-4CE1-5E44-83F1-A7F5F4CD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94" y="1512501"/>
            <a:ext cx="1496291" cy="149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DFE5AA-044F-B345-AD4D-19418E47294D}"/>
              </a:ext>
            </a:extLst>
          </p:cNvPr>
          <p:cNvSpPr txBox="1"/>
          <p:nvPr/>
        </p:nvSpPr>
        <p:spPr>
          <a:xfrm>
            <a:off x="681030" y="3353605"/>
            <a:ext cx="5434638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PLAN TO SELL YOUR HOME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may include: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MARKETING PLAN]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HDR photography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to 60 photos on MLS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Virtual Walk-in tour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Media-rich property website: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www.1234YourHome.com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Technology (QR Code)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Facebook advertising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direct mail campaign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 Open House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RE/MAX Global Reach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Sign – Buyers’ inquiries received by me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Realtor feedback</a:t>
            </a: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Marketing activity updates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2EF7F-5DE2-074A-B8A0-C3420FF383DB}"/>
              </a:ext>
            </a:extLst>
          </p:cNvPr>
          <p:cNvSpPr txBox="1"/>
          <p:nvPr/>
        </p:nvSpPr>
        <p:spPr>
          <a:xfrm>
            <a:off x="3840136" y="2441864"/>
            <a:ext cx="24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NAME,</a:t>
            </a:r>
          </a:p>
          <a:p>
            <a:r>
              <a:rPr lang="en-US" sz="1400" b="1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INFO, PHONE]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B0D46-0DF6-4DEB-AB77-1C98F13FEB09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6CA693-87B1-3A41-95AA-07BBEDC11934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C84324-AF0E-41AA-B37B-5D4563708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56F9F7-0CE9-41DB-B25D-B1564190B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90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E71F9-96EC-A042-A97B-DAEE1DEE5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18"/>
          <a:stretch/>
        </p:blipFill>
        <p:spPr>
          <a:xfrm>
            <a:off x="0" y="0"/>
            <a:ext cx="7772400" cy="90909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DE0CF8-0B49-412E-A499-A7F85A5DF1E1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BC1963-07B9-4B9E-A49C-AE6F40BBD221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60F2DF-7E63-40B1-B08F-4DB9EC7F6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586BF4-9934-4668-8A95-9949606D2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440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A3290-004B-0446-8113-F3378F4D0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04"/>
          <a:stretch/>
        </p:blipFill>
        <p:spPr>
          <a:xfrm>
            <a:off x="0" y="0"/>
            <a:ext cx="7772400" cy="93136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A0F28F-C701-403C-8B8E-F4C162443A68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AA5224-4091-4D1E-9F22-3E7EBF83FE54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D19C6-6F0C-4555-8C33-DCFAE98BE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BF2F9B-A6D4-4632-B2B0-45AA7C8A3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4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24557" y="-32176"/>
            <a:ext cx="7821512" cy="101227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F50B7-FB58-4109-83C7-C76BCCF4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78" y="4359965"/>
            <a:ext cx="1710828" cy="2040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54B21-7893-4A7D-AA02-47C73233385B}"/>
              </a:ext>
            </a:extLst>
          </p:cNvPr>
          <p:cNvSpPr txBox="1"/>
          <p:nvPr/>
        </p:nvSpPr>
        <p:spPr>
          <a:xfrm>
            <a:off x="1213856" y="6659216"/>
            <a:ext cx="3079847" cy="12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Presented By:</a:t>
            </a:r>
          </a:p>
          <a:p>
            <a:r>
              <a:rPr lang="en-US" sz="2000" dirty="0">
                <a:latin typeface="+mj-lt"/>
              </a:rPr>
              <a:t>Your Name Here, Realtor®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+mj-lt"/>
              </a:rPr>
              <a:t>555.555.5555 | your-email-address.com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+mj-lt"/>
              </a:rPr>
              <a:t>DRE #00000000</a:t>
            </a:r>
          </a:p>
        </p:txBody>
      </p:sp>
    </p:spTree>
    <p:extLst>
      <p:ext uri="{BB962C8B-B14F-4D97-AF65-F5344CB8AC3E}">
        <p14:creationId xmlns:p14="http://schemas.microsoft.com/office/powerpoint/2010/main" val="110368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B958C5-9901-4B4E-B758-E3F995A86817}"/>
              </a:ext>
            </a:extLst>
          </p:cNvPr>
          <p:cNvSpPr txBox="1"/>
          <p:nvPr/>
        </p:nvSpPr>
        <p:spPr>
          <a:xfrm>
            <a:off x="2437936" y="354762"/>
            <a:ext cx="496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MARKET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10E296-ECB5-5946-AEAF-9A07213F25F8}"/>
              </a:ext>
            </a:extLst>
          </p:cNvPr>
          <p:cNvSpPr txBox="1"/>
          <p:nvPr/>
        </p:nvSpPr>
        <p:spPr>
          <a:xfrm>
            <a:off x="1192385" y="2975263"/>
            <a:ext cx="538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4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PROPERTY MARKET ANALYSIS]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71CDE0-B0CA-422D-9DED-9D7FAC35951B}"/>
              </a:ext>
            </a:extLst>
          </p:cNvPr>
          <p:cNvGrpSpPr/>
          <p:nvPr/>
        </p:nvGrpSpPr>
        <p:grpSpPr>
          <a:xfrm>
            <a:off x="457200" y="9270623"/>
            <a:ext cx="6858000" cy="446247"/>
            <a:chOff x="457200" y="9270623"/>
            <a:chExt cx="6858000" cy="4462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930B66-FE47-4F34-BFDE-22C93B44444A}"/>
                </a:ext>
              </a:extLst>
            </p:cNvPr>
            <p:cNvSpPr/>
            <p:nvPr/>
          </p:nvSpPr>
          <p:spPr>
            <a:xfrm>
              <a:off x="457200" y="9396634"/>
              <a:ext cx="4831773" cy="194222"/>
            </a:xfrm>
            <a:prstGeom prst="rect">
              <a:avLst/>
            </a:prstGeom>
            <a:solidFill>
              <a:srgbClr val="DA3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542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432BE3-6B76-4141-BCC6-38E587372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193" r="4193" b="34540"/>
            <a:stretch/>
          </p:blipFill>
          <p:spPr>
            <a:xfrm>
              <a:off x="5436052" y="9362152"/>
              <a:ext cx="1879148" cy="2631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769BA8-4F4A-4325-8776-B2F13C2EB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112993" y="9270623"/>
              <a:ext cx="351960" cy="44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40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908D243-20A3-4CBC-B29A-26E09965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" y="4775"/>
            <a:ext cx="7762736" cy="100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2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908D243-20A3-4CBC-B29A-26E09965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32" y="4775"/>
            <a:ext cx="7762736" cy="100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6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63AF7D-0203-BD4C-A734-3927A8BC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6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4E1CD-3D55-C545-817C-2210E0D16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CCE68-FBFC-1F4C-A6E6-CA61819D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1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0278C-7EF7-9D4E-B4E6-BAD01F74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9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B2825-261D-FC42-9E1E-0AB5DE66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3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E6E909-B7D1-48FC-80A4-9FC2F92013E0}"/>
              </a:ext>
            </a:extLst>
          </p:cNvPr>
          <p:cNvGrpSpPr/>
          <p:nvPr/>
        </p:nvGrpSpPr>
        <p:grpSpPr>
          <a:xfrm>
            <a:off x="4346" y="0"/>
            <a:ext cx="7763707" cy="10058400"/>
            <a:chOff x="4346" y="0"/>
            <a:chExt cx="7763707" cy="10058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DCE287-CCCD-094E-A13B-951CB3681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346" y="0"/>
              <a:ext cx="7763707" cy="100584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D96F12-2478-4787-829D-6380AFD19A3E}"/>
                </a:ext>
              </a:extLst>
            </p:cNvPr>
            <p:cNvSpPr/>
            <p:nvPr/>
          </p:nvSpPr>
          <p:spPr>
            <a:xfrm>
              <a:off x="4015410" y="7726017"/>
              <a:ext cx="3286538" cy="2146853"/>
            </a:xfrm>
            <a:prstGeom prst="rect">
              <a:avLst/>
            </a:prstGeom>
            <a:solidFill>
              <a:srgbClr val="D0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97EBF4-D52D-4EC0-AF5C-B1274466E595}"/>
              </a:ext>
            </a:extLst>
          </p:cNvPr>
          <p:cNvSpPr txBox="1"/>
          <p:nvPr/>
        </p:nvSpPr>
        <p:spPr>
          <a:xfrm>
            <a:off x="5075582" y="7726017"/>
            <a:ext cx="2067339" cy="1969770"/>
          </a:xfrm>
          <a:prstGeom prst="rect">
            <a:avLst/>
          </a:prstGeom>
          <a:solidFill>
            <a:srgbClr val="D02B49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CLICK TO EDIT</a:t>
            </a:r>
          </a:p>
          <a:p>
            <a:r>
              <a:rPr lang="en-US" sz="1600" dirty="0">
                <a:solidFill>
                  <a:schemeClr val="bg1"/>
                </a:solidFill>
              </a:rPr>
              <a:t>Agent Name</a:t>
            </a:r>
          </a:p>
          <a:p>
            <a:r>
              <a:rPr lang="en-US" sz="1600" dirty="0">
                <a:solidFill>
                  <a:schemeClr val="bg1"/>
                </a:solidFill>
              </a:rPr>
              <a:t>Phone Number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Email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RE/MAX One</a:t>
            </a:r>
          </a:p>
          <a:p>
            <a:r>
              <a:rPr lang="it-IT" sz="1200" dirty="0">
                <a:solidFill>
                  <a:schemeClr val="bg1"/>
                </a:solidFill>
              </a:rPr>
              <a:t>11141 Tampa Ave. </a:t>
            </a:r>
          </a:p>
          <a:p>
            <a:r>
              <a:rPr lang="it-IT" sz="1200" dirty="0">
                <a:solidFill>
                  <a:schemeClr val="bg1"/>
                </a:solidFill>
              </a:rPr>
              <a:t>Northridge, CA 91326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DCE287-CCCD-094E-A13B-951CB368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93" y="5625"/>
            <a:ext cx="7763707" cy="10047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3948DC-8A99-472C-B5F0-89C7B177EF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38" t="83994" r="29881" b="6434"/>
          <a:stretch/>
        </p:blipFill>
        <p:spPr>
          <a:xfrm>
            <a:off x="4493172" y="8450317"/>
            <a:ext cx="961697" cy="9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2032</TotalTime>
  <Words>470</Words>
  <Application>Microsoft Office PowerPoint</Application>
  <PresentationFormat>Custom</PresentationFormat>
  <Paragraphs>95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Kendra Rice</cp:lastModifiedBy>
  <cp:revision>100</cp:revision>
  <cp:lastPrinted>2023-05-15T19:07:16Z</cp:lastPrinted>
  <dcterms:created xsi:type="dcterms:W3CDTF">2018-04-20T16:57:04Z</dcterms:created>
  <dcterms:modified xsi:type="dcterms:W3CDTF">2024-02-12T17:31:59Z</dcterms:modified>
</cp:coreProperties>
</file>